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83" r:id="rId1"/>
    <p:sldMasterId id="2147483840" r:id="rId2"/>
    <p:sldMasterId id="2147483813" r:id="rId3"/>
  </p:sldMasterIdLst>
  <p:sldIdLst>
    <p:sldId id="256" r:id="rId4"/>
    <p:sldId id="258" r:id="rId5"/>
    <p:sldId id="263" r:id="rId6"/>
    <p:sldId id="262" r:id="rId7"/>
    <p:sldId id="260" r:id="rId8"/>
    <p:sldId id="264" r:id="rId9"/>
    <p:sldId id="265" r:id="rId10"/>
    <p:sldId id="257" r:id="rId11"/>
    <p:sldId id="261" r:id="rId12"/>
  </p:sldIdLst>
  <p:sldSz cx="12192000" cy="6858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D44F1E-10EC-4347-A0D7-947E947C45A4}">
          <p14:sldIdLst>
            <p14:sldId id="256"/>
            <p14:sldId id="258"/>
            <p14:sldId id="263"/>
            <p14:sldId id="262"/>
            <p14:sldId id="260"/>
            <p14:sldId id="264"/>
            <p14:sldId id="265"/>
            <p14:sldId id="257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86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Page | </a:t>
            </a:r>
            <a:fld id="{9A5A9475-E5F5-4D3C-B46B-C6AE1766272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618186"/>
      </p:ext>
    </p:extLst>
  </p:cSld>
  <p:clrMapOvr>
    <a:masterClrMapping/>
  </p:clrMapOvr>
  <p:transition spd="med"/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6ADBF2C2-9DC5-48BE-92DB-1DB766865A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152400"/>
            <a:ext cx="3062167" cy="6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2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BAB1-C6D1-4781-8E90-AA1241D7D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EF4DEF-C4B2-4B4F-B1F3-4DD61B37D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| </a:t>
            </a:r>
            <a:fld id="{9A5A9475-E5F5-4D3C-B46B-C6AE1766272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82117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glass&#10;&#10;Description automatically generated">
            <a:extLst>
              <a:ext uri="{FF2B5EF4-FFF2-40B4-BE49-F238E27FC236}">
                <a16:creationId xmlns:a16="http://schemas.microsoft.com/office/drawing/2014/main" id="{62457E18-DF3F-4DEA-AF64-9B3201F75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423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AEF73-5FD9-4002-93BF-CB395081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1A9769-8608-42D7-9C6B-70A8A78E8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| </a:t>
            </a:r>
            <a:fld id="{9A5A9475-E5F5-4D3C-B46B-C6AE1766272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51182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B53FB-952A-4BC9-8E27-9E4A74A45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47CF74-A0A3-4ACA-AE0A-5BBD60A5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A6127-3CD3-4221-9783-52DCC210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BA82-42F9-45C5-9FF2-49EE82E5985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B8DF5-48DF-4DE6-BA6A-DB92182C4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F7456-A20A-4A7E-ADFB-09CB62280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D3B2-F8E1-4B51-96FD-55DDAFA3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54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9B05E-5A1B-4F8E-B78A-FB023C7D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8CAA0-DEA7-40A4-A087-C13F2EE1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3C3D9-B7B0-44FF-9ED8-728C1548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BA82-42F9-45C5-9FF2-49EE82E5985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AB22A-C7A6-4F70-B042-37292714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212E7-1C29-4D97-9020-E95AF119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D3B2-F8E1-4B51-96FD-55DDAFA3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45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C1F61-E10B-4FA2-BCC5-43161A2C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C3F13-B998-44C6-8BA5-1EECBF837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0297B-1287-4FBA-99AB-32435E9C1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BA82-42F9-45C5-9FF2-49EE82E5985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85638-D905-4542-BF55-A1AC4C21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85F42-50E7-417F-A7B1-E91B73DF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D3B2-F8E1-4B51-96FD-55DDAFA3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22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A987-8E2C-41C7-8A11-258B815B0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03958-6B2B-4BC4-88EF-3984E58B5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C33AE-7F42-4E63-BB42-E7938950D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F6221-5BF6-4BF3-AF40-A992D00C9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BA82-42F9-45C5-9FF2-49EE82E5985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2E477-CDC2-4907-A66C-CE47C1C35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EE5B3-0AD4-4622-987E-B9E43F06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D3B2-F8E1-4B51-96FD-55DDAFA3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24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A1ED-6E34-4829-8DD3-89EE892C6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3D400-5848-401E-890B-94468802B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8CE8F-17B8-4B76-B061-39BB149E9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F8DC5E-A7E2-44DA-85E4-CD697E26F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E257E-CD95-468F-825C-B1989469C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952C43-92B1-4C69-A5AA-06CE7D24E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BA82-42F9-45C5-9FF2-49EE82E5985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715FDB-ACC4-466A-92A7-258A71F1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FB7C5E-FFDD-4043-9F6E-421AD504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D3B2-F8E1-4B51-96FD-55DDAFA3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83794-110F-4343-81DD-FDD5B0F74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637267-CF6F-4445-A106-599C3FC54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BA82-42F9-45C5-9FF2-49EE82E5985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FD5F1-7E95-4D51-8E0B-186C3D43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EEB3F-6A2B-4673-83C5-63BD97EC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D3B2-F8E1-4B51-96FD-55DDAFA3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88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2014EB-5A0B-4FB4-8721-191684EB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BA82-42F9-45C5-9FF2-49EE82E5985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B1CC9-75C6-4804-B716-41D06CAD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6198D-D7BA-4FA7-8084-983C6F43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D3B2-F8E1-4B51-96FD-55DDAFA3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o tagline_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3180" y="6410228"/>
            <a:ext cx="12188827" cy="457201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34289" rIns="34289"/>
          <a:lstStyle/>
          <a:p>
            <a:endParaRPr sz="900"/>
          </a:p>
        </p:txBody>
      </p:sp>
      <p:sp>
        <p:nvSpPr>
          <p:cNvPr id="67" name="Shape 67"/>
          <p:cNvSpPr/>
          <p:nvPr/>
        </p:nvSpPr>
        <p:spPr>
          <a:xfrm>
            <a:off x="21" y="6360821"/>
            <a:ext cx="12188827" cy="6400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4289" rIns="34289"/>
          <a:lstStyle/>
          <a:p>
            <a:endParaRPr sz="900"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840320" y="457200"/>
            <a:ext cx="3932768" cy="160020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5183717" y="987430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xfrm>
            <a:off x="840320" y="2057400"/>
            <a:ext cx="393276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900"/>
            </a:lvl1pPr>
            <a:lvl2pPr marL="0" indent="257175">
              <a:buSzTx/>
              <a:buFontTx/>
              <a:buNone/>
              <a:defRPr sz="900"/>
            </a:lvl2pPr>
            <a:lvl3pPr marL="0" indent="514350">
              <a:buSzTx/>
              <a:buFontTx/>
              <a:buNone/>
              <a:defRPr sz="900"/>
            </a:lvl3pPr>
            <a:lvl4pPr marL="0" indent="771525">
              <a:buSzTx/>
              <a:buFontTx/>
              <a:buNone/>
              <a:defRPr sz="900"/>
            </a:lvl4pPr>
            <a:lvl5pPr marL="0" indent="1028700">
              <a:buSzTx/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561837" y="6420558"/>
            <a:ext cx="710167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/>
              <a:t>Safer Transportation Through Innovation</a:t>
            </a:r>
          </a:p>
        </p:txBody>
      </p:sp>
    </p:spTree>
    <p:extLst>
      <p:ext uri="{BB962C8B-B14F-4D97-AF65-F5344CB8AC3E}">
        <p14:creationId xmlns:p14="http://schemas.microsoft.com/office/powerpoint/2010/main" val="1863648969"/>
      </p:ext>
    </p:extLst>
  </p:cSld>
  <p:clrMapOvr>
    <a:masterClrMapping/>
  </p:clrMapOvr>
  <p:transition spd="med"/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0CB41-966D-477E-B765-D036B6F95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A40A1-D31C-4FD9-AAB8-9670D9A3F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4B8BD-D446-462D-A3F5-83852F442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CA567-B91B-407D-A163-9CC8ED6D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BA82-42F9-45C5-9FF2-49EE82E5985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22E07-4BA7-4FB8-9EBC-060D17C4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767B2-FD80-47D5-B853-213A5BFA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D3B2-F8E1-4B51-96FD-55DDAFA3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12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7758-C9EF-4383-BBE5-B85430CB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B13003-A7FA-4979-8749-EEC4F00A0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FACBC-5F63-4D00-BA79-0291DD4A5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474FA-9BC0-4D71-8084-7C027DB0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BA82-42F9-45C5-9FF2-49EE82E5985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9A1BA-88B0-45DF-A3FA-AD59F481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AD52D-5146-4AC1-8DFE-F9C9B6F5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D3B2-F8E1-4B51-96FD-55DDAFA3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12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A893-99FE-45D8-A811-AD0CF5674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3090C-3450-459A-8A06-E0F055CA9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80A21-9F8B-4BBF-A00B-B6A4F234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BA82-42F9-45C5-9FF2-49EE82E5985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96D0-88B2-46A5-B845-F3E9968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65968-28F1-4D71-845B-5871994A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D3B2-F8E1-4B51-96FD-55DDAFA3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89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90A273-312E-4CE1-AD68-A7959AEE6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DDC8C-1A80-4713-B43F-60117D44F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956B2-ECB9-4A19-B4BD-4DF036CA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BA82-42F9-45C5-9FF2-49EE82E5985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97128-803A-4359-A011-156DCCA0C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402B4-CBE9-452F-835B-51C7F297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D3B2-F8E1-4B51-96FD-55DDAFA3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72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590" y="5817642"/>
            <a:ext cx="2899118" cy="9385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0802" y="6569563"/>
            <a:ext cx="471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Safer Transportation Through Innovation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3518" y="6016468"/>
            <a:ext cx="1015282" cy="70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805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60802" y="6569563"/>
            <a:ext cx="471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Safer Transportation Through Innovation</a:t>
            </a:r>
          </a:p>
        </p:txBody>
      </p:sp>
    </p:spTree>
    <p:extLst>
      <p:ext uri="{BB962C8B-B14F-4D97-AF65-F5344CB8AC3E}">
        <p14:creationId xmlns:p14="http://schemas.microsoft.com/office/powerpoint/2010/main" val="3145693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60802" y="6569563"/>
            <a:ext cx="471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Safer Transportation Through Innovation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3518" y="6016468"/>
            <a:ext cx="1015282" cy="70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442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60802" y="6569563"/>
            <a:ext cx="471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Safer Transportation Through Innovation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9F44C-D743-4E6B-BD33-5672F6F849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200" y="152400"/>
            <a:ext cx="2761117" cy="57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35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887180"/>
      </p:ext>
    </p:extLst>
  </p:cSld>
  <p:clrMapOvr>
    <a:masterClrMapping/>
  </p:clrMapOvr>
  <p:transition spd="med"/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6ADBF2C2-9DC5-48BE-92DB-1DB766865A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152400"/>
            <a:ext cx="3062167" cy="635263"/>
          </a:xfrm>
          <a:prstGeom prst="rect">
            <a:avLst/>
          </a:prstGeom>
        </p:spPr>
      </p:pic>
      <p:sp>
        <p:nvSpPr>
          <p:cNvPr id="4" name="Shape 2">
            <a:extLst>
              <a:ext uri="{FF2B5EF4-FFF2-40B4-BE49-F238E27FC236}">
                <a16:creationId xmlns:a16="http://schemas.microsoft.com/office/drawing/2014/main" id="{1D51A765-1D36-434B-B852-1A1A49BE55FC}"/>
              </a:ext>
            </a:extLst>
          </p:cNvPr>
          <p:cNvSpPr/>
          <p:nvPr/>
        </p:nvSpPr>
        <p:spPr>
          <a:xfrm>
            <a:off x="3180" y="6410228"/>
            <a:ext cx="12188827" cy="457201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34289" rIns="34289"/>
          <a:lstStyle/>
          <a:p>
            <a:endParaRPr sz="900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731ACD80-9126-4D05-93BC-47A62F59BBAE}"/>
              </a:ext>
            </a:extLst>
          </p:cNvPr>
          <p:cNvSpPr/>
          <p:nvPr/>
        </p:nvSpPr>
        <p:spPr>
          <a:xfrm>
            <a:off x="3180" y="6359040"/>
            <a:ext cx="12188827" cy="6400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4289" rIns="34289"/>
          <a:lstStyle/>
          <a:p>
            <a:endParaRPr sz="900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E6F5C4A4-AE2C-42E6-90E2-C829D1C7CA08}"/>
              </a:ext>
            </a:extLst>
          </p:cNvPr>
          <p:cNvSpPr/>
          <p:nvPr/>
        </p:nvSpPr>
        <p:spPr>
          <a:xfrm>
            <a:off x="3561837" y="6420558"/>
            <a:ext cx="710167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/>
              <a:t>Safer Transportation Through Innovation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7349FD-3AD1-4FC7-ACB8-079F2597ED6A}"/>
              </a:ext>
            </a:extLst>
          </p:cNvPr>
          <p:cNvSpPr/>
          <p:nvPr/>
        </p:nvSpPr>
        <p:spPr>
          <a:xfrm>
            <a:off x="0" y="47625"/>
            <a:ext cx="5486400" cy="1235075"/>
          </a:xfrm>
          <a:prstGeom prst="roundRect">
            <a:avLst/>
          </a:prstGeom>
          <a:solidFill>
            <a:srgbClr val="007DBA"/>
          </a:solidFill>
          <a:ln>
            <a:solidFill>
              <a:srgbClr val="007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04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3175" y="6400800"/>
            <a:ext cx="12188827" cy="4572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34289" rIns="34289"/>
          <a:lstStyle/>
          <a:p>
            <a:endParaRPr sz="900"/>
          </a:p>
        </p:txBody>
      </p:sp>
      <p:sp>
        <p:nvSpPr>
          <p:cNvPr id="91" name="Shape 91"/>
          <p:cNvSpPr/>
          <p:nvPr/>
        </p:nvSpPr>
        <p:spPr>
          <a:xfrm>
            <a:off x="16" y="6334318"/>
            <a:ext cx="12188827" cy="6400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4289" rIns="34289"/>
          <a:lstStyle/>
          <a:p>
            <a:endParaRPr sz="900"/>
          </a:p>
        </p:txBody>
      </p:sp>
      <p:sp>
        <p:nvSpPr>
          <p:cNvPr id="92" name="Shape 92"/>
          <p:cNvSpPr/>
          <p:nvPr/>
        </p:nvSpPr>
        <p:spPr>
          <a:xfrm>
            <a:off x="838196" y="6431386"/>
            <a:ext cx="2743201" cy="19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>
              <a:defRPr sz="9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675"/>
              <a:t>1/9/2016</a:t>
            </a:r>
          </a:p>
        </p:txBody>
      </p:sp>
      <p:sp>
        <p:nvSpPr>
          <p:cNvPr id="93" name="Shape 93"/>
          <p:cNvSpPr/>
          <p:nvPr/>
        </p:nvSpPr>
        <p:spPr>
          <a:xfrm>
            <a:off x="8610596" y="6431386"/>
            <a:ext cx="2743201" cy="196208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>
            <a:spAutoFit/>
          </a:bodyPr>
          <a:lstStyle/>
          <a:p>
            <a:pPr algn="r">
              <a:defRPr sz="9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675"/>
          </a:p>
        </p:txBody>
      </p:sp>
      <p:sp>
        <p:nvSpPr>
          <p:cNvPr id="94" name="Shape 94"/>
          <p:cNvSpPr/>
          <p:nvPr/>
        </p:nvSpPr>
        <p:spPr>
          <a:xfrm>
            <a:off x="3561837" y="6420558"/>
            <a:ext cx="710167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/>
              <a:t>Safer Transportation Through Innovation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10679957" y="6278987"/>
            <a:ext cx="470640" cy="196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Page | </a:t>
            </a:r>
            <a:fld id="{9A5A9475-E5F5-4D3C-B46B-C6AE1766272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2120040"/>
      </p:ext>
    </p:extLst>
  </p:cSld>
  <p:clrMapOvr>
    <a:masterClrMapping/>
  </p:clrMapOvr>
  <p:transition spd="med"/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6ADBF2C2-9DC5-48BE-92DB-1DB766865A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152400"/>
            <a:ext cx="3062167" cy="63526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6B959DF-5B1A-4952-960E-C3F0FCBC067E}"/>
              </a:ext>
            </a:extLst>
          </p:cNvPr>
          <p:cNvSpPr/>
          <p:nvPr/>
        </p:nvSpPr>
        <p:spPr>
          <a:xfrm>
            <a:off x="0" y="47625"/>
            <a:ext cx="5486400" cy="1235075"/>
          </a:xfrm>
          <a:prstGeom prst="roundRect">
            <a:avLst/>
          </a:prstGeom>
          <a:solidFill>
            <a:srgbClr val="007DBA"/>
          </a:solidFill>
          <a:ln>
            <a:solidFill>
              <a:srgbClr val="007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90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3180" y="6410228"/>
            <a:ext cx="12188827" cy="457201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34289" rIns="34289"/>
          <a:lstStyle/>
          <a:p>
            <a:endParaRPr sz="900"/>
          </a:p>
        </p:txBody>
      </p:sp>
      <p:sp>
        <p:nvSpPr>
          <p:cNvPr id="172" name="Shape 172"/>
          <p:cNvSpPr/>
          <p:nvPr/>
        </p:nvSpPr>
        <p:spPr>
          <a:xfrm>
            <a:off x="3180" y="6359040"/>
            <a:ext cx="12188827" cy="6400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4289" rIns="34289"/>
          <a:lstStyle/>
          <a:p>
            <a:endParaRPr sz="900"/>
          </a:p>
        </p:txBody>
      </p:sp>
      <p:sp>
        <p:nvSpPr>
          <p:cNvPr id="175" name="Shape 175"/>
          <p:cNvSpPr/>
          <p:nvPr/>
        </p:nvSpPr>
        <p:spPr>
          <a:xfrm>
            <a:off x="3561837" y="6420558"/>
            <a:ext cx="710167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/>
              <a:t>Safer Transportation Through Innovation</a:t>
            </a:r>
          </a:p>
        </p:txBody>
      </p:sp>
      <p:pic>
        <p:nvPicPr>
          <p:cNvPr id="176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590" y="5817642"/>
            <a:ext cx="2899119" cy="93856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1524000" y="1122364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xfrm>
            <a:off x="1524000" y="360203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350"/>
            </a:lvl1pPr>
            <a:lvl2pPr marL="0" indent="257175" algn="ctr">
              <a:buSzTx/>
              <a:buFontTx/>
              <a:buNone/>
              <a:defRPr sz="1350"/>
            </a:lvl2pPr>
            <a:lvl3pPr marL="0" indent="514350" algn="ctr">
              <a:buSzTx/>
              <a:buFontTx/>
              <a:buNone/>
              <a:defRPr sz="1350"/>
            </a:lvl3pPr>
            <a:lvl4pPr marL="0" indent="771525" algn="ctr">
              <a:buSzTx/>
              <a:buFontTx/>
              <a:buNone/>
              <a:defRPr sz="1350"/>
            </a:lvl4pPr>
            <a:lvl5pPr marL="0" indent="1028700" algn="ctr">
              <a:buSzTx/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22828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3180" y="6410228"/>
            <a:ext cx="12188827" cy="457201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34289" rIns="34289"/>
          <a:lstStyle/>
          <a:p>
            <a:endParaRPr sz="900"/>
          </a:p>
        </p:txBody>
      </p:sp>
      <p:sp>
        <p:nvSpPr>
          <p:cNvPr id="228" name="Shape 228"/>
          <p:cNvSpPr/>
          <p:nvPr/>
        </p:nvSpPr>
        <p:spPr>
          <a:xfrm>
            <a:off x="3180" y="6359040"/>
            <a:ext cx="12188827" cy="6400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4289" rIns="34289"/>
          <a:lstStyle/>
          <a:p>
            <a:endParaRPr sz="900"/>
          </a:p>
        </p:txBody>
      </p:sp>
      <p:sp>
        <p:nvSpPr>
          <p:cNvPr id="229" name="Shape 229"/>
          <p:cNvSpPr/>
          <p:nvPr/>
        </p:nvSpPr>
        <p:spPr>
          <a:xfrm>
            <a:off x="838200" y="6356355"/>
            <a:ext cx="27432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r>
              <a:rPr sz="900"/>
              <a:t>1/9/2016</a:t>
            </a:r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xfrm>
            <a:off x="8610602" y="6356356"/>
            <a:ext cx="848948" cy="300082"/>
          </a:xfrm>
          <a:prstGeom prst="rect">
            <a:avLst/>
          </a:prstGeom>
        </p:spPr>
        <p:txBody>
          <a:bodyPr anchor="t"/>
          <a:lstStyle>
            <a:lvl1pPr algn="l">
              <a:defRPr sz="13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e-DE"/>
              <a:t>Page | </a:t>
            </a:r>
            <a:fld id="{9A5A9475-E5F5-4D3C-B46B-C6AE1766272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231" name="Shape 231"/>
          <p:cNvSpPr/>
          <p:nvPr/>
        </p:nvSpPr>
        <p:spPr>
          <a:xfrm>
            <a:off x="3561837" y="6420558"/>
            <a:ext cx="710167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/>
              <a:t>Safer Transportation Through Innovation</a:t>
            </a:r>
          </a:p>
        </p:txBody>
      </p:sp>
      <p:pic>
        <p:nvPicPr>
          <p:cNvPr id="232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590" y="5817642"/>
            <a:ext cx="2899119" cy="938564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840318" y="365128"/>
            <a:ext cx="10515601" cy="13255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xfrm>
            <a:off x="840318" y="1681165"/>
            <a:ext cx="515831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350" b="1"/>
            </a:lvl1pPr>
            <a:lvl2pPr marL="0" indent="257175">
              <a:buSzTx/>
              <a:buFontTx/>
              <a:buNone/>
              <a:defRPr sz="1350" b="1"/>
            </a:lvl2pPr>
            <a:lvl3pPr marL="0" indent="514350">
              <a:buSzTx/>
              <a:buFontTx/>
              <a:buNone/>
              <a:defRPr sz="1350" b="1"/>
            </a:lvl3pPr>
            <a:lvl4pPr marL="0" indent="771525">
              <a:buSzTx/>
              <a:buFontTx/>
              <a:buNone/>
              <a:defRPr sz="1350" b="1"/>
            </a:lvl4pPr>
            <a:lvl5pPr marL="0" indent="1028700">
              <a:buSzTx/>
              <a:buFontTx/>
              <a:buNone/>
              <a:defRPr sz="135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3"/>
          </p:nvPr>
        </p:nvSpPr>
        <p:spPr>
          <a:xfrm>
            <a:off x="6172200" y="1681165"/>
            <a:ext cx="5183717" cy="823913"/>
          </a:xfrm>
          <a:prstGeom prst="rect">
            <a:avLst/>
          </a:prstGeom>
        </p:spPr>
        <p:txBody>
          <a:bodyPr anchor="b"/>
          <a:lstStyle/>
          <a:p>
            <a:pPr marL="0" lvl="0" indent="0">
              <a:buSzTx/>
              <a:buFontTx/>
              <a:buNone/>
              <a:defRPr sz="1800" b="1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66124"/>
      </p:ext>
    </p:extLst>
  </p:cSld>
  <p:clrMapOvr>
    <a:masterClrMapping/>
  </p:clrMapOvr>
  <p:transition spd="med"/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3180" y="6410228"/>
            <a:ext cx="12188827" cy="457201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34289" rIns="34289"/>
          <a:lstStyle/>
          <a:p>
            <a:endParaRPr sz="900"/>
          </a:p>
        </p:txBody>
      </p:sp>
      <p:sp>
        <p:nvSpPr>
          <p:cNvPr id="268" name="Shape 268"/>
          <p:cNvSpPr/>
          <p:nvPr/>
        </p:nvSpPr>
        <p:spPr>
          <a:xfrm>
            <a:off x="3180" y="6359040"/>
            <a:ext cx="12188827" cy="6400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4289" rIns="34289"/>
          <a:lstStyle/>
          <a:p>
            <a:endParaRPr sz="900"/>
          </a:p>
        </p:txBody>
      </p:sp>
      <p:sp>
        <p:nvSpPr>
          <p:cNvPr id="269" name="Shape 269"/>
          <p:cNvSpPr/>
          <p:nvPr/>
        </p:nvSpPr>
        <p:spPr>
          <a:xfrm>
            <a:off x="838200" y="6356355"/>
            <a:ext cx="27432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r>
              <a:rPr sz="900"/>
              <a:t>1/9/2016</a:t>
            </a:r>
          </a:p>
        </p:txBody>
      </p:sp>
      <p:sp>
        <p:nvSpPr>
          <p:cNvPr id="270" name="Shape 270"/>
          <p:cNvSpPr>
            <a:spLocks noGrp="1"/>
          </p:cNvSpPr>
          <p:nvPr>
            <p:ph type="sldNum" sz="quarter" idx="2"/>
          </p:nvPr>
        </p:nvSpPr>
        <p:spPr>
          <a:xfrm>
            <a:off x="8610602" y="6356356"/>
            <a:ext cx="848948" cy="300082"/>
          </a:xfrm>
          <a:prstGeom prst="rect">
            <a:avLst/>
          </a:prstGeom>
        </p:spPr>
        <p:txBody>
          <a:bodyPr anchor="t"/>
          <a:lstStyle>
            <a:lvl1pPr algn="l">
              <a:defRPr sz="13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e-DE"/>
              <a:t>Page | </a:t>
            </a:r>
            <a:fld id="{9A5A9475-E5F5-4D3C-B46B-C6AE1766272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271" name="Shape 271"/>
          <p:cNvSpPr/>
          <p:nvPr/>
        </p:nvSpPr>
        <p:spPr>
          <a:xfrm>
            <a:off x="3561837" y="6420558"/>
            <a:ext cx="710167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/>
              <a:t>Safer Transportation Through Innovation</a:t>
            </a:r>
          </a:p>
        </p:txBody>
      </p:sp>
      <p:pic>
        <p:nvPicPr>
          <p:cNvPr id="272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590" y="5817642"/>
            <a:ext cx="2899119" cy="938564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840320" y="457200"/>
            <a:ext cx="3932768" cy="160020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4" name="Shape 274"/>
          <p:cNvSpPr>
            <a:spLocks noGrp="1"/>
          </p:cNvSpPr>
          <p:nvPr>
            <p:ph type="body" sz="half" idx="1"/>
          </p:nvPr>
        </p:nvSpPr>
        <p:spPr>
          <a:xfrm>
            <a:off x="5183717" y="987430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04132" indent="-146957">
              <a:defRPr sz="1800"/>
            </a:lvl2pPr>
            <a:lvl3pPr marL="685800" indent="-171450">
              <a:defRPr sz="1800"/>
            </a:lvl3pPr>
            <a:lvl4pPr marL="977264" indent="-205739">
              <a:defRPr sz="1800"/>
            </a:lvl4pPr>
            <a:lvl5pPr marL="1234440" indent="-20574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body" sz="quarter" idx="13"/>
          </p:nvPr>
        </p:nvSpPr>
        <p:spPr>
          <a:xfrm>
            <a:off x="840320" y="2057400"/>
            <a:ext cx="3932768" cy="3811588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FontTx/>
              <a:buNone/>
              <a:defRPr sz="1200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086362"/>
      </p:ext>
    </p:extLst>
  </p:cSld>
  <p:clrMapOvr>
    <a:masterClrMapping/>
  </p:clrMapOvr>
  <p:transition spd="med"/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194D3-11A5-4687-A86C-E5009F37717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| </a:t>
            </a:r>
            <a:fld id="{9A5A9475-E5F5-4D3C-B46B-C6AE1766272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87302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15CDCCB7-B162-47E9-806A-F448FF2BB2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141" y="2960802"/>
            <a:ext cx="4513717" cy="9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6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6ADBF2C2-9DC5-48BE-92DB-1DB766865A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6802"/>
            <a:ext cx="2819400" cy="5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6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glass&#10;&#10;Description automatically generated">
            <a:extLst>
              <a:ext uri="{FF2B5EF4-FFF2-40B4-BE49-F238E27FC236}">
                <a16:creationId xmlns:a16="http://schemas.microsoft.com/office/drawing/2014/main" id="{559824B5-948A-4B81-9C9E-B45492CEAD3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80" y="-23045"/>
            <a:ext cx="12192000" cy="6423844"/>
          </a:xfrm>
          <a:prstGeom prst="rect">
            <a:avLst/>
          </a:prstGeom>
        </p:spPr>
      </p:pic>
      <p:sp>
        <p:nvSpPr>
          <p:cNvPr id="2" name="Shape 2"/>
          <p:cNvSpPr/>
          <p:nvPr/>
        </p:nvSpPr>
        <p:spPr>
          <a:xfrm>
            <a:off x="3180" y="6410228"/>
            <a:ext cx="12188827" cy="457201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34289" rIns="34289"/>
          <a:lstStyle/>
          <a:p>
            <a:endParaRPr sz="900"/>
          </a:p>
        </p:txBody>
      </p:sp>
      <p:sp>
        <p:nvSpPr>
          <p:cNvPr id="3" name="Shape 3"/>
          <p:cNvSpPr/>
          <p:nvPr/>
        </p:nvSpPr>
        <p:spPr>
          <a:xfrm>
            <a:off x="3180" y="6359040"/>
            <a:ext cx="12188827" cy="6400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4289" rIns="34289"/>
          <a:lstStyle/>
          <a:p>
            <a:endParaRPr sz="900"/>
          </a:p>
        </p:txBody>
      </p:sp>
      <p:sp>
        <p:nvSpPr>
          <p:cNvPr id="4" name="Shape 4"/>
          <p:cNvSpPr/>
          <p:nvPr/>
        </p:nvSpPr>
        <p:spPr>
          <a:xfrm>
            <a:off x="3561837" y="6420558"/>
            <a:ext cx="710167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/>
              <a:t>Safer Transportation Through Innovation</a:t>
            </a:r>
          </a:p>
        </p:txBody>
      </p:sp>
      <p:pic>
        <p:nvPicPr>
          <p:cNvPr id="5" name="image1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590" y="5817642"/>
            <a:ext cx="2899119" cy="93856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10883162" y="6440814"/>
            <a:ext cx="470640" cy="19620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75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r>
              <a:rPr lang="de-DE"/>
              <a:t>Page | </a:t>
            </a:r>
            <a:fld id="{9A5A9475-E5F5-4D3C-B46B-C6AE1766272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51E6EDA-3AC9-489D-B202-3D71F601B3E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20" y="5757107"/>
            <a:ext cx="1266553" cy="8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6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8" r:id="rId2"/>
    <p:sldLayoutId id="2147483790" r:id="rId3"/>
    <p:sldLayoutId id="2147483798" r:id="rId4"/>
    <p:sldLayoutId id="2147483802" r:id="rId5"/>
    <p:sldLayoutId id="2147483805" r:id="rId6"/>
    <p:sldLayoutId id="2147483810" r:id="rId7"/>
    <p:sldLayoutId id="2147483818" r:id="rId8"/>
    <p:sldLayoutId id="2147483820" r:id="rId9"/>
    <p:sldLayoutId id="2147483836" r:id="rId10"/>
    <p:sldLayoutId id="2147483819" r:id="rId11"/>
    <p:sldLayoutId id="2147483852" r:id="rId12"/>
  </p:sldLayoutIdLst>
  <p:transition spd="med"/>
  <p:hf hdr="0" dt="0"/>
  <p:txStyles>
    <p:titleStyle>
      <a:lvl1pPr marL="0" marR="0" indent="0" algn="l" defTabSz="5143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5143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5143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5143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5143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5143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5143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5143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5143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28588" marR="0" indent="-128588" algn="l" defTabSz="514350" rtl="0" eaLnBrk="1" latinLnBrk="0" hangingPunct="1">
        <a:lnSpc>
          <a:spcPct val="9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407194" marR="0" indent="-150019" algn="l" defTabSz="514350" rtl="0" eaLnBrk="1" latinLnBrk="0" hangingPunct="1">
        <a:lnSpc>
          <a:spcPct val="9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694373" marR="0" indent="-180023" algn="l" defTabSz="514350" rtl="0" eaLnBrk="1" latinLnBrk="0" hangingPunct="1">
        <a:lnSpc>
          <a:spcPct val="9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979243" marR="0" indent="-207718" algn="l" defTabSz="514350" rtl="0" eaLnBrk="1" latinLnBrk="0" hangingPunct="1">
        <a:lnSpc>
          <a:spcPct val="9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236418" marR="0" indent="-207718" algn="l" defTabSz="514350" rtl="0" eaLnBrk="1" latinLnBrk="0" hangingPunct="1">
        <a:lnSpc>
          <a:spcPct val="9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493593" marR="0" indent="-207718" algn="l" defTabSz="514350" rtl="0" eaLnBrk="1" latinLnBrk="0" hangingPunct="1">
        <a:lnSpc>
          <a:spcPct val="9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750768" marR="0" indent="-207718" algn="l" defTabSz="514350" rtl="0" eaLnBrk="1" latinLnBrk="0" hangingPunct="1">
        <a:lnSpc>
          <a:spcPct val="9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007943" marR="0" indent="-207718" algn="l" defTabSz="514350" rtl="0" eaLnBrk="1" latinLnBrk="0" hangingPunct="1">
        <a:lnSpc>
          <a:spcPct val="9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2265118" marR="0" indent="-207718" algn="l" defTabSz="514350" rtl="0" eaLnBrk="1" latinLnBrk="0" hangingPunct="1">
        <a:lnSpc>
          <a:spcPct val="9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7258F8-4A98-4C91-8401-2A348F406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D71E2-7B7F-4F5F-B62C-720AA2886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70E87-92F6-43F9-9E60-8301CB25B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4BA82-42F9-45C5-9FF2-49EE82E5985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A8B94-428D-4663-911B-EED8DF0C6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3DF97-0A78-4A92-BC21-E0BBE6C51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4D3B2-F8E1-4B51-96FD-55DDAFA3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4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F1450-D61F-4F22-A233-E60A0EA864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88631-EA07-4783-91FA-B2939BEAAF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47625"/>
            <a:ext cx="5486400" cy="1235075"/>
          </a:xfrm>
          <a:prstGeom prst="roundRect">
            <a:avLst/>
          </a:prstGeom>
          <a:solidFill>
            <a:srgbClr val="007DBA"/>
          </a:solidFill>
          <a:ln>
            <a:solidFill>
              <a:srgbClr val="007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6560038"/>
            <a:ext cx="12188825" cy="4572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-1" y="6496030"/>
            <a:ext cx="12188825" cy="64008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8607420" y="65061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4572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13716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1828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01CDCD-501D-4134-B318-B1413FE2C28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618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33" r:id="rId2"/>
    <p:sldLayoutId id="2147483834" r:id="rId3"/>
    <p:sldLayoutId id="2147483835" r:id="rId4"/>
    <p:sldLayoutId id="2147483837" r:id="rId5"/>
    <p:sldLayoutId id="2147483838" r:id="rId6"/>
    <p:sldLayoutId id="214748383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ne on tarmac">
            <a:extLst>
              <a:ext uri="{FF2B5EF4-FFF2-40B4-BE49-F238E27FC236}">
                <a16:creationId xmlns:a16="http://schemas.microsoft.com/office/drawing/2014/main" id="{43F78518-AF9F-4366-A72B-7367957A8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29817" y="0"/>
            <a:ext cx="12221817" cy="64408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2CA292-7DE9-423F-BE4B-0974482CFE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2100" y="6440488"/>
            <a:ext cx="469900" cy="196850"/>
          </a:xfrm>
        </p:spPr>
        <p:txBody>
          <a:bodyPr/>
          <a:lstStyle/>
          <a:p>
            <a:r>
              <a:rPr lang="de-DE"/>
              <a:t>Page | </a:t>
            </a:r>
            <a:fld id="{9A5A9475-E5F5-4D3C-B46B-C6AE17662728}" type="slidenum">
              <a:rPr lang="de-DE" smtClean="0"/>
              <a:pPr/>
              <a:t>0</a:t>
            </a:fld>
            <a:endParaRPr lang="de-DE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511D777-B318-4062-9E82-B62A999D3056}"/>
              </a:ext>
            </a:extLst>
          </p:cNvPr>
          <p:cNvSpPr txBox="1">
            <a:spLocks noChangeArrowheads="1"/>
          </p:cNvSpPr>
          <p:nvPr/>
        </p:nvSpPr>
        <p:spPr>
          <a:xfrm>
            <a:off x="2183892" y="2809093"/>
            <a:ext cx="7794398" cy="220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fontAlgn="auto"/>
            <a:r>
              <a:rPr lang="en-US" altLang="ko-KR" sz="4200" b="1" kern="0" dirty="0"/>
              <a:t>	</a:t>
            </a:r>
            <a:r>
              <a:rPr lang="en-US" altLang="ko-KR" sz="5400" b="1" kern="0" dirty="0">
                <a:solidFill>
                  <a:srgbClr val="007D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TRANSPO T-17 </a:t>
            </a:r>
          </a:p>
          <a:p>
            <a:pPr algn="ctr" fontAlgn="auto"/>
            <a:r>
              <a:rPr lang="en-US" altLang="ko-KR" sz="5400" b="1" kern="0" dirty="0">
                <a:solidFill>
                  <a:srgbClr val="007D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POLYMER CONCRETE</a:t>
            </a:r>
          </a:p>
        </p:txBody>
      </p:sp>
    </p:spTree>
    <p:extLst>
      <p:ext uri="{BB962C8B-B14F-4D97-AF65-F5344CB8AC3E}">
        <p14:creationId xmlns:p14="http://schemas.microsoft.com/office/powerpoint/2010/main" val="810771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6A2739FF-3F3D-4ED0-BE3B-F239DB0E22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2144" y="162993"/>
            <a:ext cx="4148470" cy="1325563"/>
          </a:xfrm>
        </p:spPr>
        <p:txBody>
          <a:bodyPr>
            <a:normAutofit fontScale="90000"/>
          </a:bodyPr>
          <a:lstStyle/>
          <a:p>
            <a:r>
              <a:rPr lang="en-US" sz="3600" b="1" kern="0" dirty="0">
                <a:solidFill>
                  <a:srgbClr val="ED8B00"/>
                </a:solidFill>
                <a:latin typeface="+mj-lt"/>
              </a:rPr>
              <a:t>TRANSPO T-17 </a:t>
            </a:r>
            <a:br>
              <a:rPr lang="en-US" sz="3600" b="1" kern="0" dirty="0">
                <a:solidFill>
                  <a:srgbClr val="ED8B00"/>
                </a:solidFill>
                <a:latin typeface="+mj-lt"/>
              </a:rPr>
            </a:br>
            <a:r>
              <a:rPr lang="en-US" sz="3600" b="1" kern="0" dirty="0">
                <a:solidFill>
                  <a:srgbClr val="ED8B00"/>
                </a:solidFill>
                <a:latin typeface="+mj-lt"/>
              </a:rPr>
              <a:t>POLYMER CONCRETE</a:t>
            </a:r>
            <a:br>
              <a:rPr lang="en-US" sz="3600" b="1" dirty="0">
                <a:latin typeface="+mj-lt"/>
              </a:rPr>
            </a:b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8D865-97A2-4951-AEEF-E15A3A08C73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32144" y="2021480"/>
            <a:ext cx="11833225" cy="340112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rgbClr val="ED8B00"/>
              </a:buClr>
              <a:buNone/>
            </a:pPr>
            <a:r>
              <a:rPr lang="en-US" sz="3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Airport runway </a:t>
            </a:r>
            <a:r>
              <a:rPr lang="en-US" sz="3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maintenance</a:t>
            </a:r>
            <a:r>
              <a:rPr lang="en-US" sz="3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 top concern for Airport managers</a:t>
            </a:r>
            <a:b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1" indent="0">
              <a:spcBef>
                <a:spcPts val="0"/>
              </a:spcBef>
              <a:buClr>
                <a:srgbClr val="ED8B00"/>
              </a:buClr>
              <a:buNone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limate, de-icing treatments, and touchdown &amp; taxiing of planes causes distress to runway pavements… over time, this leads to pavement edge cracking, spalling and serious airside safety concerns.</a:t>
            </a:r>
          </a:p>
        </p:txBody>
      </p:sp>
    </p:spTree>
    <p:extLst>
      <p:ext uri="{BB962C8B-B14F-4D97-AF65-F5344CB8AC3E}">
        <p14:creationId xmlns:p14="http://schemas.microsoft.com/office/powerpoint/2010/main" val="26372680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01CF4-7D92-490A-9075-F9090E55CAF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| </a:t>
            </a:r>
            <a:fld id="{9A5A9475-E5F5-4D3C-B46B-C6AE1766272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8D865-97A2-4951-AEEF-E15A3A08C73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17550" y="1028700"/>
            <a:ext cx="11474450" cy="175559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high-quality material like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Transpo's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T-17 is the fastest, easiest, and most cost-effective way to permanently repair these issues. </a:t>
            </a:r>
            <a:b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E655FD-9E4A-4504-BBAB-C9AB26AF4C37}"/>
              </a:ext>
            </a:extLst>
          </p:cNvPr>
          <p:cNvSpPr txBox="1"/>
          <p:nvPr/>
        </p:nvSpPr>
        <p:spPr>
          <a:xfrm>
            <a:off x="585627" y="2496620"/>
            <a:ext cx="6996701" cy="3108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914400" lvl="1" indent="-457200">
              <a:spcBef>
                <a:spcPts val="0"/>
              </a:spcBef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T-17 uses 100% polymer MMA resin </a:t>
            </a: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meaning no mess &amp; no odor</a:t>
            </a:r>
          </a:p>
          <a:p>
            <a:pPr marL="914400" lvl="1" indent="-457200">
              <a:spcBef>
                <a:spcPts val="0"/>
              </a:spcBef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T-17 is h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ighly workable - doesn't shrink to the touch</a:t>
            </a:r>
          </a:p>
          <a:p>
            <a:pPr marL="914400" lvl="1" indent="-457200">
              <a:spcBef>
                <a:spcPts val="0"/>
              </a:spcBef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T-17 is fully cured in less than an hour - lasting indefinitely or until the next scheduled maintenance</a:t>
            </a:r>
          </a:p>
        </p:txBody>
      </p:sp>
      <p:pic>
        <p:nvPicPr>
          <p:cNvPr id="6" name="Picture 5" descr="A picture containing text, indoor, alcohol&#10;&#10;Description automatically generated">
            <a:extLst>
              <a:ext uri="{FF2B5EF4-FFF2-40B4-BE49-F238E27FC236}">
                <a16:creationId xmlns:a16="http://schemas.microsoft.com/office/drawing/2014/main" id="{6EC0909F-8DD7-4F31-9DCB-7B0327A8EC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934" y="2399212"/>
            <a:ext cx="3107516" cy="3070325"/>
          </a:xfrm>
          <a:prstGeom prst="rect">
            <a:avLst/>
          </a:prstGeom>
        </p:spPr>
      </p:pic>
      <p:sp>
        <p:nvSpPr>
          <p:cNvPr id="7" name="Title 19">
            <a:extLst>
              <a:ext uri="{FF2B5EF4-FFF2-40B4-BE49-F238E27FC236}">
                <a16:creationId xmlns:a16="http://schemas.microsoft.com/office/drawing/2014/main" id="{F69220D0-E7CF-4FDD-BF95-9F32698C0CB1}"/>
              </a:ext>
            </a:extLst>
          </p:cNvPr>
          <p:cNvSpPr txBox="1">
            <a:spLocks/>
          </p:cNvSpPr>
          <p:nvPr/>
        </p:nvSpPr>
        <p:spPr>
          <a:xfrm>
            <a:off x="232144" y="162993"/>
            <a:ext cx="414847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fontScale="97500" lnSpcReduction="10000"/>
          </a:bodyPr>
          <a:lstStyle>
            <a:lvl1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fontAlgn="auto"/>
            <a:r>
              <a:rPr lang="en-US" sz="3600" b="1" kern="0" dirty="0">
                <a:solidFill>
                  <a:srgbClr val="ED8B00"/>
                </a:solidFill>
                <a:latin typeface="+mj-lt"/>
              </a:rPr>
              <a:t>TRANSPO T-17 </a:t>
            </a:r>
            <a:br>
              <a:rPr lang="en-US" sz="3600" b="1" kern="0" dirty="0">
                <a:solidFill>
                  <a:srgbClr val="ED8B00"/>
                </a:solidFill>
                <a:latin typeface="+mj-lt"/>
              </a:rPr>
            </a:br>
            <a:r>
              <a:rPr lang="en-US" sz="3600" b="1" kern="0" dirty="0">
                <a:solidFill>
                  <a:srgbClr val="ED8B00"/>
                </a:solidFill>
                <a:latin typeface="+mj-lt"/>
              </a:rPr>
              <a:t>POLYMER CONCRETE</a:t>
            </a:r>
            <a:br>
              <a:rPr lang="en-US" sz="3600" b="1" kern="0" dirty="0">
                <a:latin typeface="+mj-lt"/>
              </a:rPr>
            </a:br>
            <a:endParaRPr lang="en-US" kern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44283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6A2739FF-3F3D-4ED0-BE3B-F239DB0E22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243470" y="8239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b="1" u="sng" dirty="0">
                <a:latin typeface="+mj-lt"/>
              </a:rPr>
            </a:br>
            <a:r>
              <a:rPr lang="en-US" sz="3600" b="1" u="sng" dirty="0">
                <a:latin typeface="+mj-lt"/>
              </a:rPr>
              <a:t>Additional Benefits</a:t>
            </a:r>
            <a:br>
              <a:rPr lang="en-US" sz="3600" b="1" dirty="0">
                <a:latin typeface="+mj-lt"/>
              </a:rPr>
            </a:b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8D865-97A2-4951-AEEF-E15A3A08C73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6773" y="2211444"/>
            <a:ext cx="5749227" cy="43513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Airports can be 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operational in 1 hour due to T-17’s h</a:t>
            </a:r>
            <a:r>
              <a:rPr lang="en-US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igh strength, fast-setting solutions processes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Shallow or full-depth repairs can be made at temperatures below zero (because no water is used). 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5" name="Picture 4" descr="A picture containing sky, outdoor, runway, tarmac&#10;&#10;Description automatically generated">
            <a:extLst>
              <a:ext uri="{FF2B5EF4-FFF2-40B4-BE49-F238E27FC236}">
                <a16:creationId xmlns:a16="http://schemas.microsoft.com/office/drawing/2014/main" id="{9046BAE1-B3BE-4C88-A0BB-FF4E1A80F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911" y="782032"/>
            <a:ext cx="5543537" cy="4150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19">
            <a:extLst>
              <a:ext uri="{FF2B5EF4-FFF2-40B4-BE49-F238E27FC236}">
                <a16:creationId xmlns:a16="http://schemas.microsoft.com/office/drawing/2014/main" id="{5E0C3FDF-0022-4FE1-9FC0-108157E8A66B}"/>
              </a:ext>
            </a:extLst>
          </p:cNvPr>
          <p:cNvSpPr txBox="1">
            <a:spLocks/>
          </p:cNvSpPr>
          <p:nvPr/>
        </p:nvSpPr>
        <p:spPr>
          <a:xfrm>
            <a:off x="232144" y="162993"/>
            <a:ext cx="414847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fontScale="97500" lnSpcReduction="10000"/>
          </a:bodyPr>
          <a:lstStyle>
            <a:lvl1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fontAlgn="auto"/>
            <a:r>
              <a:rPr lang="en-US" sz="3600" b="1" kern="0" dirty="0">
                <a:solidFill>
                  <a:srgbClr val="ED8B00"/>
                </a:solidFill>
                <a:latin typeface="+mj-lt"/>
              </a:rPr>
              <a:t>TRANSPO T-17 </a:t>
            </a:r>
            <a:br>
              <a:rPr lang="en-US" sz="3600" b="1" kern="0" dirty="0">
                <a:solidFill>
                  <a:srgbClr val="ED8B00"/>
                </a:solidFill>
                <a:latin typeface="+mj-lt"/>
              </a:rPr>
            </a:br>
            <a:r>
              <a:rPr lang="en-US" sz="3600" b="1" kern="0" dirty="0">
                <a:solidFill>
                  <a:srgbClr val="ED8B00"/>
                </a:solidFill>
                <a:latin typeface="+mj-lt"/>
              </a:rPr>
              <a:t>POLYMER CONCRETE</a:t>
            </a:r>
            <a:br>
              <a:rPr lang="en-US" sz="3600" b="1" kern="0" dirty="0">
                <a:latin typeface="+mj-lt"/>
              </a:rPr>
            </a:br>
            <a:endParaRPr lang="en-US" kern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9512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CA1F2ED0-C69F-425F-9375-BAF39632C3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277" y="1707940"/>
            <a:ext cx="5382525" cy="38397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01CF4-7D92-490A-9075-F9090E55CAF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| </a:t>
            </a:r>
            <a:fld id="{9A5A9475-E5F5-4D3C-B46B-C6AE1766272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6A2739FF-3F3D-4ED0-BE3B-F239DB0E22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349795" y="13102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+mj-lt"/>
              </a:rPr>
              <a:t>Additional Benefits</a:t>
            </a:r>
            <a:br>
              <a:rPr lang="en-US" sz="3600" b="1" dirty="0">
                <a:latin typeface="+mj-lt"/>
              </a:rPr>
            </a:b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8D865-97A2-4951-AEEF-E15A3A08C73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1498" y="2242765"/>
            <a:ext cx="5053013" cy="28940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olymer resin-based mix provides superior bond strength and eliminates any concerns about shrinkage or cracking. </a:t>
            </a:r>
            <a:b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8" name="Title 19">
            <a:extLst>
              <a:ext uri="{FF2B5EF4-FFF2-40B4-BE49-F238E27FC236}">
                <a16:creationId xmlns:a16="http://schemas.microsoft.com/office/drawing/2014/main" id="{5D8BD23A-DE29-46E4-9277-A3D9B03BF7CA}"/>
              </a:ext>
            </a:extLst>
          </p:cNvPr>
          <p:cNvSpPr txBox="1">
            <a:spLocks/>
          </p:cNvSpPr>
          <p:nvPr/>
        </p:nvSpPr>
        <p:spPr>
          <a:xfrm>
            <a:off x="232144" y="162993"/>
            <a:ext cx="414847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fontScale="97500" lnSpcReduction="10000"/>
          </a:bodyPr>
          <a:lstStyle>
            <a:lvl1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fontAlgn="auto"/>
            <a:r>
              <a:rPr lang="en-US" sz="3600" b="1" kern="0" dirty="0">
                <a:solidFill>
                  <a:srgbClr val="ED8B00"/>
                </a:solidFill>
                <a:latin typeface="+mj-lt"/>
              </a:rPr>
              <a:t>TRANSPO T-17 </a:t>
            </a:r>
            <a:br>
              <a:rPr lang="en-US" sz="3600" b="1" kern="0" dirty="0">
                <a:solidFill>
                  <a:srgbClr val="ED8B00"/>
                </a:solidFill>
                <a:latin typeface="+mj-lt"/>
              </a:rPr>
            </a:br>
            <a:r>
              <a:rPr lang="en-US" sz="3600" b="1" kern="0" dirty="0">
                <a:solidFill>
                  <a:srgbClr val="ED8B00"/>
                </a:solidFill>
                <a:latin typeface="+mj-lt"/>
              </a:rPr>
              <a:t>POLYMER CONCRETE</a:t>
            </a:r>
            <a:br>
              <a:rPr lang="en-US" sz="3600" b="1" kern="0" dirty="0">
                <a:latin typeface="+mj-lt"/>
              </a:rPr>
            </a:br>
            <a:endParaRPr lang="en-US" kern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22830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01CF4-7D92-490A-9075-F9090E55CAF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| </a:t>
            </a:r>
            <a:fld id="{9A5A9475-E5F5-4D3C-B46B-C6AE1766272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6A2739FF-3F3D-4ED0-BE3B-F239DB0E22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158409" y="106352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b="1" dirty="0">
                <a:latin typeface="+mj-lt"/>
              </a:rPr>
            </a:br>
            <a:r>
              <a:rPr lang="en-US" sz="3600" b="1" u="sng" dirty="0">
                <a:latin typeface="+mj-lt"/>
              </a:rPr>
              <a:t>Additional Benefits</a:t>
            </a:r>
            <a:br>
              <a:rPr lang="en-US" sz="3600" b="1" dirty="0">
                <a:latin typeface="+mj-lt"/>
              </a:rPr>
            </a:b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8D865-97A2-4951-AEEF-E15A3A08C73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15758" y="2253852"/>
            <a:ext cx="6599433" cy="36185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special tools, equipment or trades needed.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Ap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ply T-17 as: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eat mortar for grouting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hin patches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xtended with prepackaged aggregate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artial and full depth patching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4" descr="A picture containing road, outdoor, person, way&#10;&#10;Description automatically generated">
            <a:extLst>
              <a:ext uri="{FF2B5EF4-FFF2-40B4-BE49-F238E27FC236}">
                <a16:creationId xmlns:a16="http://schemas.microsoft.com/office/drawing/2014/main" id="{B7533DA4-A890-48C3-810A-052237EE8F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191" y="1553966"/>
            <a:ext cx="5000090" cy="3750068"/>
          </a:xfrm>
          <a:prstGeom prst="rect">
            <a:avLst/>
          </a:prstGeom>
        </p:spPr>
      </p:pic>
      <p:sp>
        <p:nvSpPr>
          <p:cNvPr id="6" name="Title 19">
            <a:extLst>
              <a:ext uri="{FF2B5EF4-FFF2-40B4-BE49-F238E27FC236}">
                <a16:creationId xmlns:a16="http://schemas.microsoft.com/office/drawing/2014/main" id="{0EF72F8F-7A51-4FE4-A4E9-77D8883E1972}"/>
              </a:ext>
            </a:extLst>
          </p:cNvPr>
          <p:cNvSpPr txBox="1">
            <a:spLocks/>
          </p:cNvSpPr>
          <p:nvPr/>
        </p:nvSpPr>
        <p:spPr>
          <a:xfrm>
            <a:off x="232144" y="162993"/>
            <a:ext cx="414847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fontScale="97500" lnSpcReduction="10000"/>
          </a:bodyPr>
          <a:lstStyle>
            <a:lvl1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fontAlgn="auto"/>
            <a:r>
              <a:rPr lang="en-US" sz="3600" b="1" kern="0" dirty="0">
                <a:solidFill>
                  <a:srgbClr val="ED8B00"/>
                </a:solidFill>
                <a:latin typeface="+mj-lt"/>
              </a:rPr>
              <a:t>TRANSPO T-17 </a:t>
            </a:r>
            <a:br>
              <a:rPr lang="en-US" sz="3600" b="1" kern="0" dirty="0">
                <a:solidFill>
                  <a:srgbClr val="ED8B00"/>
                </a:solidFill>
                <a:latin typeface="+mj-lt"/>
              </a:rPr>
            </a:br>
            <a:r>
              <a:rPr lang="en-US" sz="3600" b="1" kern="0" dirty="0">
                <a:solidFill>
                  <a:srgbClr val="ED8B00"/>
                </a:solidFill>
                <a:latin typeface="+mj-lt"/>
              </a:rPr>
              <a:t>POLYMER CONCRETE</a:t>
            </a:r>
            <a:br>
              <a:rPr lang="en-US" sz="3600" b="1" kern="0" dirty="0">
                <a:latin typeface="+mj-lt"/>
              </a:rPr>
            </a:br>
            <a:endParaRPr lang="en-US" kern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08355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01CF4-7D92-490A-9075-F9090E55CAF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| </a:t>
            </a:r>
            <a:fld id="{9A5A9475-E5F5-4D3C-B46B-C6AE1766272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6A2739FF-3F3D-4ED0-BE3B-F239DB0E22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180181" y="87448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b="1" u="sng" dirty="0">
                <a:latin typeface="+mj-lt"/>
              </a:rPr>
            </a:br>
            <a:r>
              <a:rPr lang="en-US" sz="3600" b="1" u="sng" dirty="0">
                <a:latin typeface="+mj-lt"/>
              </a:rPr>
              <a:t>Additional Benefits</a:t>
            </a:r>
            <a:br>
              <a:rPr lang="en-US" sz="3600" b="1" dirty="0">
                <a:latin typeface="+mj-lt"/>
              </a:rPr>
            </a:b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8D865-97A2-4951-AEEF-E15A3A08C73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58563" y="1915440"/>
            <a:ext cx="6852864" cy="36185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Wide Application Temperature Range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(14-100°F, subzero additives available)</a:t>
            </a:r>
          </a:p>
          <a:p>
            <a:pPr>
              <a:spcBef>
                <a:spcPts val="0"/>
              </a:spcBef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Fast Setting (45 min. at 70°F)</a:t>
            </a:r>
          </a:p>
          <a:p>
            <a:pPr>
              <a:spcBef>
                <a:spcPts val="0"/>
              </a:spcBef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High Early Strength (5,000 psi, minimum @ 90 minutes)</a:t>
            </a:r>
          </a:p>
          <a:p>
            <a:pPr>
              <a:spcBef>
                <a:spcPts val="0"/>
              </a:spcBef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Strong Chemical Bond (no cold joints)</a:t>
            </a:r>
          </a:p>
          <a:p>
            <a:pPr>
              <a:spcBef>
                <a:spcPts val="0"/>
              </a:spcBef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Chemical Resistant</a:t>
            </a:r>
          </a:p>
          <a:p>
            <a:pPr>
              <a:spcBef>
                <a:spcPts val="0"/>
              </a:spcBef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UV Light Resistant</a:t>
            </a:r>
          </a:p>
          <a:p>
            <a:pPr>
              <a:spcBef>
                <a:spcPts val="0"/>
              </a:spcBef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Freeze-Thaw Resistant</a:t>
            </a:r>
          </a:p>
          <a:p>
            <a:pPr>
              <a:spcBef>
                <a:spcPts val="0"/>
              </a:spcBef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83BD8FFB-A6DC-4523-8C8F-C782BB3B73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302" y="1915440"/>
            <a:ext cx="4572195" cy="3405294"/>
          </a:xfrm>
          <a:prstGeom prst="rect">
            <a:avLst/>
          </a:prstGeom>
        </p:spPr>
      </p:pic>
      <p:sp>
        <p:nvSpPr>
          <p:cNvPr id="6" name="Title 19">
            <a:extLst>
              <a:ext uri="{FF2B5EF4-FFF2-40B4-BE49-F238E27FC236}">
                <a16:creationId xmlns:a16="http://schemas.microsoft.com/office/drawing/2014/main" id="{A4160172-E34E-4147-8C7C-8FA74BF589CC}"/>
              </a:ext>
            </a:extLst>
          </p:cNvPr>
          <p:cNvSpPr txBox="1">
            <a:spLocks/>
          </p:cNvSpPr>
          <p:nvPr/>
        </p:nvSpPr>
        <p:spPr>
          <a:xfrm>
            <a:off x="232144" y="162993"/>
            <a:ext cx="414847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fontScale="97500" lnSpcReduction="10000"/>
          </a:bodyPr>
          <a:lstStyle>
            <a:lvl1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fontAlgn="auto"/>
            <a:r>
              <a:rPr lang="en-US" sz="3600" b="1" kern="0" dirty="0">
                <a:solidFill>
                  <a:srgbClr val="ED8B00"/>
                </a:solidFill>
                <a:latin typeface="+mj-lt"/>
              </a:rPr>
              <a:t>TRANSPO T-17 </a:t>
            </a:r>
            <a:br>
              <a:rPr lang="en-US" sz="3600" b="1" kern="0" dirty="0">
                <a:solidFill>
                  <a:srgbClr val="ED8B00"/>
                </a:solidFill>
                <a:latin typeface="+mj-lt"/>
              </a:rPr>
            </a:br>
            <a:r>
              <a:rPr lang="en-US" sz="3600" b="1" kern="0" dirty="0">
                <a:solidFill>
                  <a:srgbClr val="ED8B00"/>
                </a:solidFill>
                <a:latin typeface="+mj-lt"/>
              </a:rPr>
              <a:t>POLYMER CONCRETE</a:t>
            </a:r>
            <a:br>
              <a:rPr lang="en-US" sz="3600" b="1" kern="0" dirty="0">
                <a:latin typeface="+mj-lt"/>
              </a:rPr>
            </a:br>
            <a:endParaRPr lang="en-US" kern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394923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01CF4-7D92-490A-9075-F9090E55CAF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| </a:t>
            </a:r>
            <a:fld id="{9A5A9475-E5F5-4D3C-B46B-C6AE1766272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6A2739FF-3F3D-4ED0-BE3B-F239DB0E22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637415" y="886229"/>
            <a:ext cx="10972800" cy="150812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b="1" dirty="0">
                <a:latin typeface="+mj-lt"/>
              </a:rPr>
            </a:br>
            <a:r>
              <a:rPr lang="en-US" sz="2800" b="1" dirty="0">
                <a:solidFill>
                  <a:schemeClr val="tx1"/>
                </a:solidFill>
                <a:latin typeface="+mj-lt"/>
              </a:rPr>
              <a:t>T-17 used at Detroit Metro McNamara Terminal Ramps</a:t>
            </a:r>
            <a:br>
              <a:rPr lang="en-US" sz="2800" i="1" dirty="0">
                <a:solidFill>
                  <a:schemeClr val="tx1"/>
                </a:solidFill>
                <a:latin typeface="+mj-lt"/>
              </a:rPr>
            </a:br>
            <a:br>
              <a:rPr lang="en-US" sz="2800" b="1" dirty="0">
                <a:solidFill>
                  <a:schemeClr val="tx1"/>
                </a:solidFill>
                <a:latin typeface="+mj-lt"/>
              </a:rPr>
            </a:b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F812BF0-3038-4BA6-B74C-CF5D005122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83" y="1848474"/>
            <a:ext cx="4683090" cy="2509090"/>
          </a:xfrm>
          <a:prstGeom prst="rect">
            <a:avLst/>
          </a:prstGeom>
        </p:spPr>
      </p:pic>
      <p:pic>
        <p:nvPicPr>
          <p:cNvPr id="26" name="Picture 25" descr="A picture containing outdoor, orange&#10;&#10;Description automatically generated">
            <a:extLst>
              <a:ext uri="{FF2B5EF4-FFF2-40B4-BE49-F238E27FC236}">
                <a16:creationId xmlns:a16="http://schemas.microsoft.com/office/drawing/2014/main" id="{147F8DCA-84F4-4D03-BF29-79E0933A5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681" y="1230125"/>
            <a:ext cx="4399036" cy="3621873"/>
          </a:xfrm>
          <a:prstGeom prst="rect">
            <a:avLst/>
          </a:prstGeom>
        </p:spPr>
      </p:pic>
      <p:pic>
        <p:nvPicPr>
          <p:cNvPr id="28" name="Picture 27" descr="A picture containing sky, outdoor, ground, plane&#10;&#10;Description automatically generated">
            <a:extLst>
              <a:ext uri="{FF2B5EF4-FFF2-40B4-BE49-F238E27FC236}">
                <a16:creationId xmlns:a16="http://schemas.microsoft.com/office/drawing/2014/main" id="{FBD71ACC-0DA9-4AAF-BDFD-CD91B877AC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888" y="3816938"/>
            <a:ext cx="4279689" cy="250909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57454B4-0CE4-4A3F-81CA-386F203CE4FE}"/>
              </a:ext>
            </a:extLst>
          </p:cNvPr>
          <p:cNvSpPr txBox="1"/>
          <p:nvPr/>
        </p:nvSpPr>
        <p:spPr>
          <a:xfrm>
            <a:off x="398161" y="4522300"/>
            <a:ext cx="243212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i="1" dirty="0">
                <a:solidFill>
                  <a:schemeClr val="tx1"/>
                </a:solidFill>
                <a:latin typeface="+mj-lt"/>
              </a:rPr>
              <a:t>Conduit Trench Fill for HMA Paving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Title 19">
            <a:extLst>
              <a:ext uri="{FF2B5EF4-FFF2-40B4-BE49-F238E27FC236}">
                <a16:creationId xmlns:a16="http://schemas.microsoft.com/office/drawing/2014/main" id="{2C76D3E1-57B7-437E-B96C-52B6EAF77C4D}"/>
              </a:ext>
            </a:extLst>
          </p:cNvPr>
          <p:cNvSpPr txBox="1">
            <a:spLocks/>
          </p:cNvSpPr>
          <p:nvPr/>
        </p:nvSpPr>
        <p:spPr>
          <a:xfrm>
            <a:off x="232144" y="162993"/>
            <a:ext cx="414847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fontScale="97500" lnSpcReduction="10000"/>
          </a:bodyPr>
          <a:lstStyle>
            <a:lvl1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fontAlgn="auto"/>
            <a:r>
              <a:rPr lang="en-US" sz="3600" b="1" kern="0" dirty="0">
                <a:solidFill>
                  <a:srgbClr val="ED8B00"/>
                </a:solidFill>
                <a:latin typeface="+mj-lt"/>
              </a:rPr>
              <a:t>TRANSPO T-17 </a:t>
            </a:r>
            <a:br>
              <a:rPr lang="en-US" sz="3600" b="1" kern="0" dirty="0">
                <a:solidFill>
                  <a:srgbClr val="ED8B00"/>
                </a:solidFill>
                <a:latin typeface="+mj-lt"/>
              </a:rPr>
            </a:br>
            <a:r>
              <a:rPr lang="en-US" sz="3600" b="1" kern="0" dirty="0">
                <a:solidFill>
                  <a:srgbClr val="ED8B00"/>
                </a:solidFill>
                <a:latin typeface="+mj-lt"/>
              </a:rPr>
              <a:t>POLYMER CONCRETE</a:t>
            </a:r>
            <a:br>
              <a:rPr lang="en-US" sz="3600" b="1" kern="0" dirty="0">
                <a:latin typeface="+mj-lt"/>
              </a:rPr>
            </a:br>
            <a:endParaRPr lang="en-US" kern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95399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01CF4-7D92-490A-9075-F9090E55CAF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| </a:t>
            </a:r>
            <a:fld id="{9A5A9475-E5F5-4D3C-B46B-C6AE1766272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6A2739FF-3F3D-4ED0-BE3B-F239DB0E22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402958" y="659817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n-US" sz="3600" b="1" dirty="0">
                <a:latin typeface="+mj-lt"/>
              </a:rPr>
            </a:br>
            <a:r>
              <a:rPr lang="en-US" sz="3600" b="1" u="sng" dirty="0">
                <a:latin typeface="+mj-lt"/>
              </a:rPr>
              <a:t>T-17 at current </a:t>
            </a:r>
            <a:r>
              <a:rPr lang="en-US" sz="3600" b="1" u="sng" dirty="0">
                <a:latin typeface="+mj-lt"/>
                <a:cs typeface="Times New Roman" panose="02020603050405020304" pitchFamily="18" charset="0"/>
              </a:rPr>
              <a:t>Airports</a:t>
            </a:r>
            <a:endParaRPr lang="en-US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17D71-6F9A-46B6-AD65-25B97070075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06174" y="1985380"/>
            <a:ext cx="4945313" cy="3239373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Times New Roman" panose="02020603050405020304" pitchFamily="18" charset="0"/>
              </a:rPr>
              <a:t>DETROIT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Times New Roman" panose="02020603050405020304" pitchFamily="18" charset="0"/>
              </a:rPr>
              <a:t>DALLAS FORT WORTH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Times New Roman" panose="02020603050405020304" pitchFamily="18" charset="0"/>
              </a:rPr>
              <a:t>LAGUARDIA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Times New Roman" panose="02020603050405020304" pitchFamily="18" charset="0"/>
              </a:rPr>
              <a:t>JFK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Times New Roman" panose="02020603050405020304" pitchFamily="18" charset="0"/>
              </a:rPr>
              <a:t>NEWARK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Times New Roman" panose="02020603050405020304" pitchFamily="18" charset="0"/>
              </a:rPr>
              <a:t>LOVE FIELD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Times New Roman" panose="02020603050405020304" pitchFamily="18" charset="0"/>
              </a:rPr>
              <a:t>ORLANDO</a:t>
            </a:r>
          </a:p>
          <a:p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69CB4B1-093C-409D-AB84-FA1FA4A54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340" y="904273"/>
            <a:ext cx="5797276" cy="3427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19">
            <a:extLst>
              <a:ext uri="{FF2B5EF4-FFF2-40B4-BE49-F238E27FC236}">
                <a16:creationId xmlns:a16="http://schemas.microsoft.com/office/drawing/2014/main" id="{1FC726ED-0AE6-437B-9030-8CAE5750BB20}"/>
              </a:ext>
            </a:extLst>
          </p:cNvPr>
          <p:cNvSpPr txBox="1">
            <a:spLocks/>
          </p:cNvSpPr>
          <p:nvPr/>
        </p:nvSpPr>
        <p:spPr>
          <a:xfrm>
            <a:off x="232144" y="162993"/>
            <a:ext cx="414847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fontScale="97500" lnSpcReduction="10000"/>
          </a:bodyPr>
          <a:lstStyle>
            <a:lvl1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fontAlgn="auto"/>
            <a:r>
              <a:rPr lang="en-US" sz="3600" b="1" kern="0" dirty="0">
                <a:solidFill>
                  <a:srgbClr val="ED8B00"/>
                </a:solidFill>
                <a:latin typeface="+mj-lt"/>
              </a:rPr>
              <a:t>TRANSPO T-17 </a:t>
            </a:r>
            <a:br>
              <a:rPr lang="en-US" sz="3600" b="1" kern="0" dirty="0">
                <a:solidFill>
                  <a:srgbClr val="ED8B00"/>
                </a:solidFill>
                <a:latin typeface="+mj-lt"/>
              </a:rPr>
            </a:br>
            <a:r>
              <a:rPr lang="en-US" sz="3600" b="1" kern="0" dirty="0">
                <a:solidFill>
                  <a:srgbClr val="ED8B00"/>
                </a:solidFill>
                <a:latin typeface="+mj-lt"/>
              </a:rPr>
              <a:t>POLYMER CONCRETE</a:t>
            </a:r>
            <a:br>
              <a:rPr lang="en-US" sz="3600" b="1" kern="0" dirty="0">
                <a:latin typeface="+mj-lt"/>
              </a:rPr>
            </a:br>
            <a:endParaRPr lang="en-US" kern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91457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ranspo Power Point Design theme">
  <a:themeElements>
    <a:clrScheme name="Transpo with tag and lo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ranspo with tag and logo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ranspo with tag and lo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ranspo Power Point Design theme" id="{65AB41DC-B9E5-4653-A0EC-08105EA9CE5C}" vid="{E4A190E8-F463-4A0C-9E10-59538512E7A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Transpo Power Point Design theme</Template>
  <TotalTime>5827</TotalTime>
  <Words>376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Wingdings</vt:lpstr>
      <vt:lpstr>Transpo Power Point Design theme</vt:lpstr>
      <vt:lpstr>Custom Design</vt:lpstr>
      <vt:lpstr>1_Custom Design</vt:lpstr>
      <vt:lpstr>PowerPoint Presentation</vt:lpstr>
      <vt:lpstr>TRANSPO T-17  POLYMER CONCRETE </vt:lpstr>
      <vt:lpstr>PowerPoint Presentation</vt:lpstr>
      <vt:lpstr> Additional Benefits </vt:lpstr>
      <vt:lpstr>Additional Benefits </vt:lpstr>
      <vt:lpstr> Additional Benefits </vt:lpstr>
      <vt:lpstr> Additional Benefits </vt:lpstr>
      <vt:lpstr> T-17 used at Detroit Metro McNamara Terminal Ramps  </vt:lpstr>
      <vt:lpstr> T-17 at current Airports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 Murphy</dc:creator>
  <cp:lastModifiedBy>Dina Murphy</cp:lastModifiedBy>
  <cp:revision>9</cp:revision>
  <dcterms:created xsi:type="dcterms:W3CDTF">2022-01-06T18:43:43Z</dcterms:created>
  <dcterms:modified xsi:type="dcterms:W3CDTF">2022-01-21T15:00:24Z</dcterms:modified>
</cp:coreProperties>
</file>